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80" r:id="rId3"/>
    <p:sldId id="281" r:id="rId4"/>
    <p:sldId id="285" r:id="rId5"/>
    <p:sldId id="286" r:id="rId6"/>
    <p:sldId id="287" r:id="rId7"/>
    <p:sldId id="279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42" autoAdjust="0"/>
  </p:normalViewPr>
  <p:slideViewPr>
    <p:cSldViewPr>
      <p:cViewPr>
        <p:scale>
          <a:sx n="100" d="100"/>
          <a:sy n="100" d="100"/>
        </p:scale>
        <p:origin x="-684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5113458-49B6-40A5-B7F5-3BE3D6C00665}" type="datetimeFigureOut">
              <a:rPr lang="es-CO" smtClean="0"/>
              <a:pPr/>
              <a:t>16/11/2011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5BB1688-62F7-433B-846E-02887123095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7700" y="2420888"/>
            <a:ext cx="7848600" cy="1945377"/>
          </a:xfrm>
        </p:spPr>
        <p:txBody>
          <a:bodyPr/>
          <a:lstStyle/>
          <a:p>
            <a:pPr algn="ctr"/>
            <a:r>
              <a:rPr lang="es-CO" sz="4000" b="1" cap="small" dirty="0" smtClean="0">
                <a:latin typeface="Adobe Garamond Pro Bold" pitchFamily="18" charset="0"/>
              </a:rPr>
              <a:t/>
            </a:r>
            <a:br>
              <a:rPr lang="es-CO" sz="4000" b="1" cap="small" dirty="0" smtClean="0">
                <a:latin typeface="Adobe Garamond Pro Bold" pitchFamily="18" charset="0"/>
              </a:rPr>
            </a:br>
            <a:r>
              <a:rPr lang="es-CO" sz="4000" b="1" cap="small" dirty="0" smtClean="0">
                <a:latin typeface="Adobe Garamond Pro Bold" pitchFamily="18" charset="0"/>
              </a:rPr>
              <a:t/>
            </a:r>
            <a:br>
              <a:rPr lang="es-CO" sz="4000" b="1" cap="small" dirty="0" smtClean="0">
                <a:latin typeface="Adobe Garamond Pro Bold" pitchFamily="18" charset="0"/>
              </a:rPr>
            </a:br>
            <a:r>
              <a:rPr lang="es-CO" sz="4000" b="1" cap="small" dirty="0" smtClean="0">
                <a:latin typeface="Adobe Garamond Pro Bold" pitchFamily="18" charset="0"/>
              </a:rPr>
              <a:t/>
            </a:r>
            <a:br>
              <a:rPr lang="es-CO" sz="4000" b="1" cap="small" dirty="0" smtClean="0">
                <a:latin typeface="Adobe Garamond Pro Bold" pitchFamily="18" charset="0"/>
              </a:rPr>
            </a:br>
            <a:r>
              <a:rPr lang="es-CO" sz="4000" b="1" cap="small" dirty="0" smtClean="0">
                <a:latin typeface="Adobe Garamond Pro Bold" pitchFamily="18" charset="0"/>
              </a:rPr>
              <a:t/>
            </a:r>
            <a:br>
              <a:rPr lang="es-CO" sz="4000" b="1" cap="small" dirty="0" smtClean="0">
                <a:latin typeface="Adobe Garamond Pro Bold" pitchFamily="18" charset="0"/>
              </a:rPr>
            </a:br>
            <a:r>
              <a:rPr lang="es-CO" sz="4000" b="1" cap="small" dirty="0" smtClean="0">
                <a:latin typeface="Adobe Garamond Pro Bold" pitchFamily="18" charset="0"/>
              </a:rPr>
              <a:t/>
            </a:r>
            <a:br>
              <a:rPr lang="es-CO" sz="4000" b="1" cap="small" dirty="0" smtClean="0">
                <a:latin typeface="Adobe Garamond Pro Bold" pitchFamily="18" charset="0"/>
              </a:rPr>
            </a:br>
            <a:r>
              <a:rPr lang="es-CO" sz="4000" b="1" cap="small" dirty="0" smtClean="0">
                <a:latin typeface="Adobe Garamond Pro Bold" pitchFamily="18" charset="0"/>
              </a:rPr>
              <a:t/>
            </a:r>
            <a:br>
              <a:rPr lang="es-CO" sz="4000" b="1" cap="small" dirty="0" smtClean="0">
                <a:latin typeface="Adobe Garamond Pro Bold" pitchFamily="18" charset="0"/>
              </a:rPr>
            </a:br>
            <a:r>
              <a:rPr lang="es-CO" sz="3600" b="1" cap="small" dirty="0" smtClean="0">
                <a:latin typeface="Adobe Garamond Pro Bold" pitchFamily="18" charset="0"/>
              </a:rPr>
              <a:t>la experiencia de dialogo para la cohesión social en el salvador</a:t>
            </a:r>
            <a:r>
              <a:rPr lang="es-CO" sz="4000" b="1" cap="small" dirty="0" smtClean="0">
                <a:latin typeface="Adobe Garamond Pro Bold" pitchFamily="18" charset="0"/>
              </a:rPr>
              <a:t/>
            </a:r>
            <a:br>
              <a:rPr lang="es-CO" sz="4000" b="1" cap="small" dirty="0" smtClean="0">
                <a:latin typeface="Adobe Garamond Pro Bold" pitchFamily="18" charset="0"/>
              </a:rPr>
            </a:br>
            <a:r>
              <a:rPr lang="es-CO" sz="4000" b="1" cap="small" dirty="0" smtClean="0">
                <a:latin typeface="Adobe Garamond Pro Bold" pitchFamily="18" charset="0"/>
              </a:rPr>
              <a:t>(</a:t>
            </a:r>
            <a:r>
              <a:rPr lang="es-CO" sz="3600" b="1" cap="small" dirty="0" smtClean="0">
                <a:latin typeface="Adobe Garamond Pro Bold" pitchFamily="18" charset="0"/>
              </a:rPr>
              <a:t>El CES</a:t>
            </a:r>
            <a:r>
              <a:rPr lang="es-CO" sz="4000" b="1" cap="small" dirty="0" smtClean="0">
                <a:latin typeface="Adobe Garamond Pro Bold" pitchFamily="18" charset="0"/>
              </a:rPr>
              <a:t>)</a:t>
            </a:r>
            <a:endParaRPr lang="es-CO" sz="4000" b="1" cap="small" dirty="0">
              <a:latin typeface="Adobe Garamond Pro Bold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339752" y="5949280"/>
            <a:ext cx="6400800" cy="676672"/>
          </a:xfrm>
        </p:spPr>
        <p:txBody>
          <a:bodyPr>
            <a:normAutofit/>
          </a:bodyPr>
          <a:lstStyle/>
          <a:p>
            <a:pPr algn="r"/>
            <a:r>
              <a:rPr lang="es-CO" sz="2000" dirty="0" smtClean="0"/>
              <a:t>Asunción, Noviembre, 2011</a:t>
            </a:r>
            <a:endParaRPr lang="es-CO" sz="2000" dirty="0"/>
          </a:p>
        </p:txBody>
      </p:sp>
      <p:pic>
        <p:nvPicPr>
          <p:cNvPr id="6" name="5 Imagen" descr="C:\Documents and Settings\equipolcd\Mis documentos\Mis imágenes\logo fund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3842" y="260648"/>
            <a:ext cx="1076315" cy="1039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4355976" y="5085184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SV" sz="1400" dirty="0" smtClean="0"/>
              <a:t>José Angel Tolentino</a:t>
            </a:r>
          </a:p>
          <a:p>
            <a:pPr algn="r"/>
            <a:r>
              <a:rPr lang="es-SV" sz="1400" dirty="0" smtClean="0"/>
              <a:t>jtolentino@funde.org</a:t>
            </a:r>
            <a:endParaRPr lang="es-SV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dirty="0" smtClean="0"/>
              <a:t>INDICE</a:t>
            </a:r>
            <a:endParaRPr lang="en-U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es-SV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es-SV" sz="2800" dirty="0" smtClean="0"/>
              <a:t>Antecedentes</a:t>
            </a:r>
          </a:p>
          <a:p>
            <a:pPr marL="457200" indent="-457200">
              <a:buFont typeface="+mj-lt"/>
              <a:buAutoNum type="arabicPeriod"/>
            </a:pPr>
            <a:r>
              <a:rPr lang="es-SV" sz="2800" dirty="0" smtClean="0"/>
              <a:t>Plan Quinquenal del GOES 2009 -2014</a:t>
            </a:r>
          </a:p>
          <a:p>
            <a:pPr marL="457200" indent="-457200">
              <a:buFont typeface="+mj-lt"/>
              <a:buAutoNum type="arabicPeriod"/>
            </a:pPr>
            <a:r>
              <a:rPr lang="es-SV" sz="2800" dirty="0" smtClean="0"/>
              <a:t>El Consejo Económico y Social</a:t>
            </a:r>
          </a:p>
          <a:p>
            <a:pPr marL="1005840" lvl="2" indent="-457200">
              <a:buFont typeface="+mj-lt"/>
              <a:buAutoNum type="alphaLcParenR"/>
            </a:pPr>
            <a:r>
              <a:rPr lang="es-SV" sz="2400" dirty="0" smtClean="0"/>
              <a:t>Máximo espacio de Diálogo y entendimiento</a:t>
            </a:r>
          </a:p>
          <a:p>
            <a:pPr marL="1005840" lvl="2" indent="-457200">
              <a:buFont typeface="+mj-lt"/>
              <a:buAutoNum type="alphaLcParenR"/>
            </a:pPr>
            <a:r>
              <a:rPr lang="es-SV" sz="2400" dirty="0" smtClean="0"/>
              <a:t>Experiencias y lecciones: Comisión Especial Política fiscal Integral</a:t>
            </a:r>
          </a:p>
          <a:p>
            <a:pPr marL="457200" indent="-457200">
              <a:buFont typeface="+mj-lt"/>
              <a:buAutoNum type="arabicPeriod"/>
            </a:pPr>
            <a:r>
              <a:rPr lang="es-SV" sz="2800" dirty="0" smtClean="0"/>
              <a:t>Consideraciones finales</a:t>
            </a:r>
            <a:endParaRPr lang="en-US" sz="2800" dirty="0"/>
          </a:p>
        </p:txBody>
      </p:sp>
      <p:pic>
        <p:nvPicPr>
          <p:cNvPr id="5" name="4 Imagen" descr="C:\Documents and Settings\equipolcd\Mis documentos\Mis imágenes\logo fund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7685" y="-72032"/>
            <a:ext cx="1076315" cy="1039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3703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200" dirty="0" smtClean="0"/>
              <a:t/>
            </a:r>
            <a:br>
              <a:rPr lang="es-SV" sz="3200" dirty="0" smtClean="0"/>
            </a:br>
            <a:r>
              <a:rPr lang="es-SV" sz="3200" dirty="0" smtClean="0"/>
              <a:t>I. ANTCEDENTES</a:t>
            </a:r>
            <a:br>
              <a:rPr lang="es-SV" sz="3200" dirty="0" smtClean="0"/>
            </a:br>
            <a:r>
              <a:rPr lang="es-SV" sz="3200" dirty="0" smtClean="0"/>
              <a:t/>
            </a:r>
            <a:br>
              <a:rPr lang="es-SV" sz="3200" dirty="0" smtClean="0"/>
            </a:br>
            <a:endParaRPr lang="en-U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731520" lvl="1" indent="-457200">
              <a:buFont typeface="+mj-lt"/>
              <a:buAutoNum type="arabicPeriod"/>
            </a:pPr>
            <a:r>
              <a:rPr lang="es-CO" sz="2800" b="1" dirty="0" smtClean="0"/>
              <a:t>EL Salvador en Transición</a:t>
            </a:r>
          </a:p>
          <a:p>
            <a:pPr marL="1005840" lvl="2" indent="-457200">
              <a:buNone/>
            </a:pPr>
            <a:endParaRPr lang="es-CO" dirty="0" smtClean="0"/>
          </a:p>
          <a:p>
            <a:pPr marL="1005840" lvl="2" indent="-457200">
              <a:buFont typeface="+mj-lt"/>
              <a:buAutoNum type="alphaLcPeriod"/>
            </a:pPr>
            <a:r>
              <a:rPr lang="es-CO" dirty="0" smtClean="0"/>
              <a:t>Los Acuerdos de Paz 1992, supervisada por la ONU. El más grande Acuerdo político de la historia  republicana del país. Militar, político. Fin del conflicto y la dictadura.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s-CO" dirty="0" smtClean="0"/>
              <a:t>Nueva Institucionalidad; reformas constitucionales  consolidación de la democracia 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s-CO" dirty="0" smtClean="0"/>
              <a:t>Cambios profundos en la estructura y funcionamiento del  Estado.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s-CO" dirty="0" smtClean="0"/>
              <a:t>No incluyó el ámbito de la política económica. Continuismo en la formulación de la política…. Por 20 años más….</a:t>
            </a:r>
          </a:p>
          <a:p>
            <a:pPr marL="1005840" lvl="2" indent="-457200">
              <a:buFont typeface="+mj-lt"/>
              <a:buAutoNum type="alphaLcPeriod"/>
            </a:pPr>
            <a:endParaRPr lang="es-CO" dirty="0" smtClean="0"/>
          </a:p>
          <a:p>
            <a:pPr marL="731520" lvl="1" indent="-457200">
              <a:buFont typeface="+mj-lt"/>
              <a:buAutoNum type="arabicPeriod"/>
            </a:pPr>
            <a:r>
              <a:rPr lang="es-CO" sz="2800" b="1" dirty="0" smtClean="0"/>
              <a:t>El Gobierno 2009-2014 (Contexto)</a:t>
            </a:r>
          </a:p>
          <a:p>
            <a:pPr marL="1062990" lvl="2" indent="-514350">
              <a:buFont typeface="+mj-lt"/>
              <a:buAutoNum type="alphaLcPeriod"/>
            </a:pPr>
            <a:r>
              <a:rPr lang="es-CO" dirty="0" smtClean="0"/>
              <a:t>Grandes expectativas Sociales e incertidumbre empresarial</a:t>
            </a:r>
          </a:p>
          <a:p>
            <a:pPr marL="1062990" lvl="2" indent="-514350">
              <a:buFont typeface="+mj-lt"/>
              <a:buAutoNum type="alphaLcPeriod"/>
            </a:pPr>
            <a:r>
              <a:rPr lang="es-CO" dirty="0" smtClean="0"/>
              <a:t>Crítica de fondo al modelo de desarrollo: Bajo crecimiento, desbalances  macroeconómicos y sociales:  fiscales, comercio… Sin política Monetaria… Pobreza, exclusión</a:t>
            </a:r>
          </a:p>
          <a:p>
            <a:pPr marL="1062990" lvl="2" indent="-514350">
              <a:buFont typeface="+mj-lt"/>
              <a:buAutoNum type="alphaLcPeriod"/>
            </a:pPr>
            <a:r>
              <a:rPr lang="es-CO" dirty="0" smtClean="0"/>
              <a:t>Gestión de la crisis: Interna y externa</a:t>
            </a:r>
          </a:p>
        </p:txBody>
      </p:sp>
    </p:spTree>
    <p:extLst>
      <p:ext uri="{BB962C8B-B14F-4D97-AF65-F5344CB8AC3E}">
        <p14:creationId xmlns:p14="http://schemas.microsoft.com/office/powerpoint/2010/main" val="79214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200" dirty="0" smtClean="0"/>
              <a:t/>
            </a:r>
            <a:br>
              <a:rPr lang="es-SV" sz="3200" dirty="0" smtClean="0"/>
            </a:br>
            <a:r>
              <a:rPr lang="es-SV" sz="3200" dirty="0" smtClean="0"/>
              <a:t/>
            </a:r>
            <a:br>
              <a:rPr lang="es-SV" sz="3200" dirty="0" smtClean="0"/>
            </a:br>
            <a:r>
              <a:rPr lang="es-SV" sz="3200" dirty="0" smtClean="0"/>
              <a:t>II . PLAN QUINQUENAL DE DESARROLLO 2009-2014</a:t>
            </a:r>
            <a:br>
              <a:rPr lang="es-SV" sz="3200" dirty="0" smtClean="0"/>
            </a:br>
            <a:r>
              <a:rPr lang="es-SV" sz="3200" dirty="0" smtClean="0"/>
              <a:t/>
            </a:r>
            <a:br>
              <a:rPr lang="es-SV" sz="3200" dirty="0" smtClean="0"/>
            </a:br>
            <a:endParaRPr lang="en-U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31520" lvl="1" indent="-457200">
              <a:buFont typeface="+mj-lt"/>
              <a:buAutoNum type="arabicPeriod"/>
            </a:pPr>
            <a:endParaRPr lang="es-CO" sz="2400" b="1" dirty="0" smtClean="0"/>
          </a:p>
          <a:p>
            <a:pPr marL="731520" lvl="1" indent="-457200">
              <a:buFont typeface="+mj-lt"/>
              <a:buAutoNum type="arabicPeriod"/>
            </a:pPr>
            <a:r>
              <a:rPr lang="es-CO" sz="2800" dirty="0" smtClean="0"/>
              <a:t>Amplia consulta sectorial.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s-CO" dirty="0" smtClean="0"/>
              <a:t>Programa de Gobierno del FMLN 30 Mesas de Trabajo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s-CO" dirty="0" smtClean="0"/>
              <a:t>Cercana  a la gente.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800" dirty="0" smtClean="0"/>
              <a:t>Enfasis en la Política Social: </a:t>
            </a:r>
            <a:r>
              <a:rPr lang="en-US" sz="2600" dirty="0" smtClean="0"/>
              <a:t>Sistema de Protección Social Universal</a:t>
            </a:r>
          </a:p>
          <a:p>
            <a:pPr lvl="2"/>
            <a:r>
              <a:rPr lang="es-SV" sz="1300" dirty="0" smtClean="0"/>
              <a:t>Secretaría de Inclusión Social</a:t>
            </a:r>
          </a:p>
          <a:p>
            <a:pPr marL="891540" lvl="2" indent="-342900">
              <a:buFont typeface="+mj-lt"/>
              <a:buAutoNum type="alphaLcPeriod"/>
            </a:pPr>
            <a:r>
              <a:rPr lang="es-SV" sz="1600" dirty="0" smtClean="0"/>
              <a:t>COMUNIDADES SOLIDARIAS RURALES y URBANAS</a:t>
            </a:r>
          </a:p>
          <a:p>
            <a:pPr marL="891540" lvl="2" indent="-342900">
              <a:buFont typeface="+mj-lt"/>
              <a:buAutoNum type="alphaLcPeriod"/>
            </a:pPr>
            <a:r>
              <a:rPr lang="es-SV" sz="1600" dirty="0" smtClean="0"/>
              <a:t>PROGRAMA DE APOYO TEMPORAL AL INGRESO</a:t>
            </a:r>
          </a:p>
          <a:p>
            <a:pPr marL="891540" lvl="2" indent="-342900">
              <a:buFont typeface="+mj-lt"/>
              <a:buAutoNum type="alphaLcPeriod"/>
            </a:pPr>
            <a:r>
              <a:rPr lang="es-SV" sz="1600" dirty="0" smtClean="0"/>
              <a:t>PENSIÓN BÁSICA UNIVERSAL Y PROGRAMA INTEGRAL A LA PERSONA ADULTA MAYOR</a:t>
            </a:r>
          </a:p>
          <a:p>
            <a:pPr marL="891540" lvl="2" indent="-342900">
              <a:buFont typeface="+mj-lt"/>
              <a:buAutoNum type="alphaLcPeriod"/>
            </a:pPr>
            <a:r>
              <a:rPr lang="es-SV" sz="1600" dirty="0" smtClean="0"/>
              <a:t> ACCIONES DIRIGIDAS A POBLACIONES VULNERABLES</a:t>
            </a:r>
          </a:p>
          <a:p>
            <a:pPr marL="891540" lvl="2" indent="-342900">
              <a:buFont typeface="+mj-lt"/>
              <a:buAutoNum type="alphaLcPeriod"/>
            </a:pPr>
            <a:r>
              <a:rPr lang="es-SV" sz="1600" dirty="0" smtClean="0"/>
              <a:t>AMPLIACION DE COBERTURA DE LA SEGURIDAD SOCIAL </a:t>
            </a:r>
          </a:p>
          <a:p>
            <a:pPr marL="891540" lvl="2" indent="-342900">
              <a:buFont typeface="+mj-lt"/>
              <a:buAutoNum type="alphaLcPeriod"/>
            </a:pPr>
            <a:r>
              <a:rPr lang="es-SV" sz="1600" dirty="0" smtClean="0"/>
              <a:t>SALUD, VIVIENDA SOCIAL, SEGURIDAD ALIMENTARIA,</a:t>
            </a:r>
            <a:r>
              <a:rPr lang="es-SV" sz="1300" dirty="0" smtClean="0"/>
              <a:t>….</a:t>
            </a:r>
            <a:endParaRPr lang="es-SV" dirty="0" smtClean="0"/>
          </a:p>
          <a:p>
            <a:pPr marL="731520" lvl="1" indent="-457200">
              <a:buFont typeface="+mj-lt"/>
              <a:buAutoNum type="arabicPeriod"/>
            </a:pPr>
            <a:endParaRPr lang="en-US" sz="2600" dirty="0" smtClean="0"/>
          </a:p>
          <a:p>
            <a:pPr marL="1062990" lvl="2" indent="-514350">
              <a:buFont typeface="+mj-lt"/>
              <a:buAutoNum type="alphaLcPeriod"/>
            </a:pPr>
            <a:endParaRPr lang="en-US" sz="2600" dirty="0" smtClean="0"/>
          </a:p>
          <a:p>
            <a:pPr marL="1062990" lvl="2" indent="-514350">
              <a:buFont typeface="+mj-lt"/>
              <a:buAutoNum type="alphaLcPeriod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9214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200" dirty="0" smtClean="0"/>
              <a:t/>
            </a:r>
            <a:br>
              <a:rPr lang="es-SV" sz="3200" dirty="0" smtClean="0"/>
            </a:br>
            <a:r>
              <a:rPr lang="es-SV" sz="3200" dirty="0" smtClean="0"/>
              <a:t/>
            </a:r>
            <a:br>
              <a:rPr lang="es-SV" sz="3200" dirty="0" smtClean="0"/>
            </a:br>
            <a:r>
              <a:rPr lang="es-SV" sz="3200" dirty="0" smtClean="0"/>
              <a:t>III . EL CONSEJO ECONOMICO Y SOCIAL</a:t>
            </a:r>
            <a:br>
              <a:rPr lang="es-SV" sz="3200" dirty="0" smtClean="0"/>
            </a:br>
            <a:r>
              <a:rPr lang="es-SV" sz="3200" dirty="0" smtClean="0"/>
              <a:t/>
            </a:r>
            <a:br>
              <a:rPr lang="es-SV" sz="3200" dirty="0" smtClean="0"/>
            </a:br>
            <a:endParaRPr lang="en-U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731520" lvl="1" indent="-457200">
              <a:buFont typeface="+mj-lt"/>
              <a:buAutoNum type="arabicPeriod"/>
            </a:pPr>
            <a:r>
              <a:rPr lang="es-CO" sz="2800" dirty="0" smtClean="0"/>
              <a:t>Creación: decreto Ejecutivo (oct. 2009)</a:t>
            </a:r>
          </a:p>
          <a:p>
            <a:pPr marL="1280160" lvl="3" indent="-457200">
              <a:buFont typeface="+mj-lt"/>
              <a:buAutoNum type="alphaLcPeriod"/>
            </a:pPr>
            <a:r>
              <a:rPr lang="es-CO" dirty="0" smtClean="0"/>
              <a:t>Objetivo: Facilitar el diálogo y el consenso sobre políticas públicas relacionadas con la agenda económica y social</a:t>
            </a:r>
          </a:p>
          <a:p>
            <a:pPr marL="1280160" lvl="3" indent="-457200">
              <a:buFont typeface="+mj-lt"/>
              <a:buAutoNum type="alphaLcPeriod"/>
            </a:pPr>
            <a:r>
              <a:rPr lang="es-CO" dirty="0" smtClean="0"/>
              <a:t>Integrantes: social, sindical (30 Miembros) Empresarial (30 Miembros), academia(4 universidades 5 Centros de pensamiento) y gobierno</a:t>
            </a:r>
          </a:p>
          <a:p>
            <a:pPr marL="1280160" lvl="3" indent="-457200">
              <a:buFont typeface="+mj-lt"/>
              <a:buAutoNum type="alphaLcPeriod"/>
            </a:pPr>
            <a:r>
              <a:rPr lang="es-CO" dirty="0" smtClean="0"/>
              <a:t>Naturaleza Consultiva.</a:t>
            </a:r>
          </a:p>
          <a:p>
            <a:pPr marL="1280160" lvl="3" indent="-457200">
              <a:buFont typeface="+mj-lt"/>
              <a:buAutoNum type="alphaLcPeriod"/>
            </a:pPr>
            <a:r>
              <a:rPr lang="es-CO" dirty="0" smtClean="0"/>
              <a:t>Se circunscribe a Políticas de Estado</a:t>
            </a:r>
          </a:p>
          <a:p>
            <a:pPr marL="1280160" lvl="3" indent="-457200">
              <a:buFont typeface="+mj-lt"/>
              <a:buAutoNum type="alphaLcPeriod"/>
            </a:pPr>
            <a:r>
              <a:rPr lang="es-CO" dirty="0" smtClean="0"/>
              <a:t>Coordinación: Gobierno, a través de La Secretaría Técnica.</a:t>
            </a:r>
          </a:p>
          <a:p>
            <a:pPr marL="1280160" lvl="3" indent="-457200">
              <a:buFont typeface="+mj-lt"/>
              <a:buAutoNum type="alphaLcPeriod"/>
            </a:pPr>
            <a:r>
              <a:rPr lang="es-CO" dirty="0" smtClean="0"/>
              <a:t>Productos y mecanismos: i) Dictamen sobre políticas públicas, II) Opinión de temas nacionales y, III Estudios y análisis.</a:t>
            </a:r>
          </a:p>
          <a:p>
            <a:pPr marL="1280160" lvl="3" indent="-457200">
              <a:buFont typeface="+mj-lt"/>
              <a:buAutoNum type="alphaLcPeriod"/>
            </a:pPr>
            <a:r>
              <a:rPr lang="es-CO" dirty="0" smtClean="0"/>
              <a:t>Agenda 2011: Banca de Desarrollo, Alianza Público-privado, Transparencia, leyes sobre Micro y pequeña empresa, Pacto Fiscal, Fomilenio 2</a:t>
            </a:r>
          </a:p>
          <a:p>
            <a:pPr marL="1280160" lvl="3" indent="-457200">
              <a:buNone/>
            </a:pPr>
            <a:endParaRPr lang="es-CO" dirty="0" smtClean="0"/>
          </a:p>
          <a:p>
            <a:pPr marL="731520" lvl="1" indent="-457200">
              <a:buFont typeface="+mj-lt"/>
              <a:buAutoNum type="arabicPeriod"/>
            </a:pPr>
            <a:r>
              <a:rPr lang="en-US" sz="2800" dirty="0" smtClean="0"/>
              <a:t>Comisiones Especiales (abril 2010)</a:t>
            </a:r>
            <a:endParaRPr lang="en-US" sz="2600" dirty="0" smtClean="0"/>
          </a:p>
          <a:p>
            <a:pPr marL="1165860" lvl="3" indent="-342900">
              <a:buFont typeface="+mj-lt"/>
              <a:buAutoNum type="alphaLcPeriod"/>
            </a:pPr>
            <a:r>
              <a:rPr lang="es-SV" sz="1400" dirty="0" smtClean="0"/>
              <a:t>Desarrollo económico</a:t>
            </a:r>
          </a:p>
          <a:p>
            <a:pPr marL="1165860" lvl="3" indent="-342900">
              <a:buFont typeface="+mj-lt"/>
              <a:buAutoNum type="alphaLcPeriod"/>
            </a:pPr>
            <a:r>
              <a:rPr lang="es-SV" sz="1400" dirty="0" smtClean="0"/>
              <a:t>Desarrollo Social con inclusión</a:t>
            </a:r>
          </a:p>
          <a:p>
            <a:pPr marL="1165860" lvl="3" indent="-342900">
              <a:buFont typeface="+mj-lt"/>
              <a:buAutoNum type="alphaLcPeriod"/>
            </a:pPr>
            <a:r>
              <a:rPr lang="es-SV" sz="1400" dirty="0" smtClean="0"/>
              <a:t>Política de Transparencia</a:t>
            </a:r>
          </a:p>
          <a:p>
            <a:pPr marL="1165860" lvl="3" indent="-342900">
              <a:buFont typeface="+mj-lt"/>
              <a:buAutoNum type="alphaLcPeriod"/>
            </a:pPr>
            <a:r>
              <a:rPr lang="es-SV" sz="1400" dirty="0" smtClean="0"/>
              <a:t> Seguridad Ciudadana y jurídica</a:t>
            </a:r>
          </a:p>
          <a:p>
            <a:pPr marL="1165860" lvl="3" indent="-342900">
              <a:buFont typeface="+mj-lt"/>
              <a:buAutoNum type="alphaLcPeriod"/>
            </a:pPr>
            <a:r>
              <a:rPr lang="es-SV" sz="1400" u="sng" dirty="0" smtClean="0"/>
              <a:t>Política fiscal Integral </a:t>
            </a:r>
          </a:p>
          <a:p>
            <a:pPr lvl="2">
              <a:buNone/>
            </a:pPr>
            <a:endParaRPr lang="es-SV" sz="1300" dirty="0" smtClean="0"/>
          </a:p>
          <a:p>
            <a:endParaRPr lang="es-SV" dirty="0" smtClean="0"/>
          </a:p>
          <a:p>
            <a:pPr marL="731520" lvl="1" indent="-457200">
              <a:buFont typeface="+mj-lt"/>
              <a:buAutoNum type="arabicPeriod"/>
            </a:pPr>
            <a:endParaRPr lang="en-US" sz="2600" dirty="0" smtClean="0"/>
          </a:p>
          <a:p>
            <a:pPr marL="1062990" lvl="2" indent="-514350">
              <a:buFont typeface="+mj-lt"/>
              <a:buAutoNum type="alphaLcPeriod"/>
            </a:pPr>
            <a:endParaRPr lang="en-US" sz="2600" dirty="0" smtClean="0"/>
          </a:p>
          <a:p>
            <a:pPr marL="1062990" lvl="2" indent="-514350">
              <a:buFont typeface="+mj-lt"/>
              <a:buAutoNum type="alphaLcPeriod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9214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200" dirty="0" smtClean="0"/>
              <a:t/>
            </a:r>
            <a:br>
              <a:rPr lang="es-SV" sz="3200" dirty="0" smtClean="0"/>
            </a:br>
            <a:r>
              <a:rPr lang="es-SV" sz="3200" dirty="0" smtClean="0"/>
              <a:t/>
            </a:r>
            <a:br>
              <a:rPr lang="es-SV" sz="3200" dirty="0" smtClean="0"/>
            </a:br>
            <a:r>
              <a:rPr lang="es-SV" sz="3200" dirty="0" smtClean="0"/>
              <a:t>IV. CONSIDERACIONES FINALES</a:t>
            </a:r>
            <a:br>
              <a:rPr lang="es-SV" sz="3200" dirty="0" smtClean="0"/>
            </a:br>
            <a:r>
              <a:rPr lang="es-SV" sz="3200" dirty="0" smtClean="0"/>
              <a:t/>
            </a:r>
            <a:br>
              <a:rPr lang="es-SV" sz="3200" dirty="0" smtClean="0"/>
            </a:br>
            <a:endParaRPr lang="en-U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31520" lvl="1" indent="-457200">
              <a:buFont typeface="+mj-lt"/>
              <a:buAutoNum type="arabicPeriod"/>
            </a:pPr>
            <a:r>
              <a:rPr lang="es-CO" sz="2400" dirty="0" smtClean="0"/>
              <a:t>Experiencia Enriquecedora, difícil de administrar: prevalecen posturas ideológicas.</a:t>
            </a:r>
          </a:p>
          <a:p>
            <a:pPr marL="731520" lvl="1" indent="-457200">
              <a:buFont typeface="+mj-lt"/>
              <a:buAutoNum type="arabicPeriod"/>
            </a:pPr>
            <a:r>
              <a:rPr lang="es-CO" sz="2400" dirty="0" smtClean="0"/>
              <a:t>Pocos, pero importantes acuerdos: </a:t>
            </a:r>
            <a:r>
              <a:rPr lang="es-CO" dirty="0" smtClean="0"/>
              <a:t>Banca de Desarrollo</a:t>
            </a:r>
            <a:r>
              <a:rPr lang="es-CO" sz="2800" dirty="0" smtClean="0"/>
              <a:t>, </a:t>
            </a:r>
            <a:r>
              <a:rPr lang="es-CO" dirty="0" smtClean="0"/>
              <a:t>Asocios Público-privado, Asocio para el Crecimiento, Ley de Acceso a la Información</a:t>
            </a:r>
          </a:p>
          <a:p>
            <a:pPr marL="731520" lvl="1" indent="-457200">
              <a:buFont typeface="+mj-lt"/>
              <a:buAutoNum type="arabicPeriod"/>
            </a:pPr>
            <a:r>
              <a:rPr lang="es-CO" sz="2400" dirty="0" smtClean="0"/>
              <a:t>Falta actitud de consenso: Se privilegia los intereses del sector, a las demandas nacionales</a:t>
            </a:r>
            <a:r>
              <a:rPr lang="es-CO" sz="2800" dirty="0" smtClean="0"/>
              <a:t>. Asimetrías en la calidad del debate y participación.</a:t>
            </a:r>
          </a:p>
          <a:p>
            <a:pPr marL="731520" lvl="1" indent="-457200">
              <a:buFont typeface="+mj-lt"/>
              <a:buAutoNum type="arabicPeriod"/>
            </a:pPr>
            <a:r>
              <a:rPr lang="es-CO" sz="2400" dirty="0" smtClean="0"/>
              <a:t>Concentrado en Secretaría Técnica,  escaso interés de Órganos del Estado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400" dirty="0" smtClean="0"/>
              <a:t>Comisiones Especiales, sin continuidad  y proyección</a:t>
            </a:r>
          </a:p>
          <a:p>
            <a:pPr lvl="2">
              <a:buNone/>
            </a:pPr>
            <a:endParaRPr lang="es-SV" sz="2400" dirty="0" smtClean="0"/>
          </a:p>
          <a:p>
            <a:endParaRPr lang="es-SV" dirty="0" smtClean="0"/>
          </a:p>
          <a:p>
            <a:pPr marL="731520" lvl="1" indent="-457200">
              <a:buFont typeface="+mj-lt"/>
              <a:buAutoNum type="arabicPeriod"/>
            </a:pPr>
            <a:endParaRPr lang="en-US" sz="2600" dirty="0" smtClean="0"/>
          </a:p>
          <a:p>
            <a:pPr marL="1062990" lvl="2" indent="-514350">
              <a:buFont typeface="+mj-lt"/>
              <a:buAutoNum type="alphaLcPeriod"/>
            </a:pPr>
            <a:endParaRPr lang="en-US" sz="2600" dirty="0" smtClean="0"/>
          </a:p>
          <a:p>
            <a:pPr marL="1062990" lvl="2" indent="-514350">
              <a:buFont typeface="+mj-lt"/>
              <a:buAutoNum type="alphaLcPeriod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9214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dirty="0" smtClean="0"/>
              <a:t>Gracias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97151"/>
            <a:ext cx="9144000" cy="720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5 Imagen" descr="C:\Documents and Settings\equipolcd\Mis documentos\Mis imágenes\logo fund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492896"/>
            <a:ext cx="1368152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4499992" y="4653136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SV" dirty="0" smtClean="0"/>
              <a:t>José Angel Tolentino</a:t>
            </a:r>
          </a:p>
          <a:p>
            <a:pPr algn="r"/>
            <a:r>
              <a:rPr lang="es-SV" dirty="0" smtClean="0"/>
              <a:t>jtolentino@funde.org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617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1119</TotalTime>
  <Words>467</Words>
  <Application>Microsoft Office PowerPoint</Application>
  <PresentationFormat>Presentación en pantalla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Claridad</vt:lpstr>
      <vt:lpstr>      la experiencia de dialogo para la cohesión social en el salvador (El CES)</vt:lpstr>
      <vt:lpstr>INDICE</vt:lpstr>
      <vt:lpstr> I. ANTCEDENTES  </vt:lpstr>
      <vt:lpstr>  II . PLAN QUINQUENAL DE DESARROLLO 2009-2014  </vt:lpstr>
      <vt:lpstr>  III . EL CONSEJO ECONOMICO Y SOCIAL  </vt:lpstr>
      <vt:lpstr>  IV. CONSIDERACIONES FINALES  </vt:lpstr>
      <vt:lpstr>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Maria Eugenia Cebrian</cp:lastModifiedBy>
  <cp:revision>114</cp:revision>
  <dcterms:created xsi:type="dcterms:W3CDTF">2011-06-13T21:10:33Z</dcterms:created>
  <dcterms:modified xsi:type="dcterms:W3CDTF">2011-11-16T12:03:44Z</dcterms:modified>
</cp:coreProperties>
</file>